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2" r:id="rId6"/>
    <p:sldId id="265" r:id="rId7"/>
    <p:sldId id="267" r:id="rId8"/>
    <p:sldId id="266"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446" autoAdjust="0"/>
  </p:normalViewPr>
  <p:slideViewPr>
    <p:cSldViewPr snapToGrid="0">
      <p:cViewPr>
        <p:scale>
          <a:sx n="123" d="100"/>
          <a:sy n="123" d="100"/>
        </p:scale>
        <p:origin x="-114"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86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64A7A41B-9B5A-443C-B06B-11C1B4325065}" type="datetimeFigureOut">
              <a:rPr lang="tr-TR" smtClean="0"/>
              <a:t>19.04.2023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245231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146343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3717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37120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606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3955062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3942847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226652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363813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A7A41B-9B5A-443C-B06B-11C1B4325065}" type="datetimeFigureOut">
              <a:rPr lang="tr-TR" smtClean="0"/>
              <a:t>19.04.2023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142782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4A7A41B-9B5A-443C-B06B-11C1B4325065}" type="datetimeFigureOut">
              <a:rPr lang="tr-TR" smtClean="0"/>
              <a:t>19.04.2023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369371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4A7A41B-9B5A-443C-B06B-11C1B4325065}" type="datetimeFigureOut">
              <a:rPr lang="tr-TR" smtClean="0"/>
              <a:t>19.04.2023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32986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4A7A41B-9B5A-443C-B06B-11C1B4325065}" type="datetimeFigureOut">
              <a:rPr lang="tr-TR" smtClean="0"/>
              <a:t>19.04.2023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143538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7A41B-9B5A-443C-B06B-11C1B4325065}" type="datetimeFigureOut">
              <a:rPr lang="tr-TR" smtClean="0"/>
              <a:t>19.04.2023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405418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4A7A41B-9B5A-443C-B06B-11C1B4325065}" type="datetimeFigureOut">
              <a:rPr lang="tr-TR" smtClean="0"/>
              <a:t>19.04.2023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135585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4A7A41B-9B5A-443C-B06B-11C1B4325065}" type="datetimeFigureOut">
              <a:rPr lang="tr-TR" smtClean="0"/>
              <a:t>19.04.2023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462D9C-55B6-4C20-A58C-3778909F00B3}" type="slidenum">
              <a:rPr lang="tr-TR" smtClean="0"/>
              <a:t>‹#›</a:t>
            </a:fld>
            <a:endParaRPr lang="tr-TR"/>
          </a:p>
        </p:txBody>
      </p:sp>
    </p:spTree>
    <p:extLst>
      <p:ext uri="{BB962C8B-B14F-4D97-AF65-F5344CB8AC3E}">
        <p14:creationId xmlns:p14="http://schemas.microsoft.com/office/powerpoint/2010/main" val="95613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4A7A41B-9B5A-443C-B06B-11C1B4325065}" type="datetimeFigureOut">
              <a:rPr lang="tr-TR" smtClean="0"/>
              <a:t>19.04.2023</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2462D9C-55B6-4C20-A58C-3778909F00B3}" type="slidenum">
              <a:rPr lang="tr-TR" smtClean="0"/>
              <a:t>‹#›</a:t>
            </a:fld>
            <a:endParaRPr lang="tr-TR"/>
          </a:p>
        </p:txBody>
      </p:sp>
    </p:spTree>
    <p:extLst>
      <p:ext uri="{BB962C8B-B14F-4D97-AF65-F5344CB8AC3E}">
        <p14:creationId xmlns:p14="http://schemas.microsoft.com/office/powerpoint/2010/main" val="376815747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D5D4A4-36B3-03E8-F1B8-9EFD699A69A7}"/>
              </a:ext>
            </a:extLst>
          </p:cNvPr>
          <p:cNvSpPr>
            <a:spLocks noGrp="1"/>
          </p:cNvSpPr>
          <p:nvPr>
            <p:ph type="ctrTitle"/>
          </p:nvPr>
        </p:nvSpPr>
        <p:spPr>
          <a:xfrm>
            <a:off x="1371600" y="-1193800"/>
            <a:ext cx="9144000" cy="2387600"/>
          </a:xfrm>
        </p:spPr>
        <p:txBody>
          <a:bodyPr>
            <a:normAutofit/>
          </a:bodyPr>
          <a:lstStyle/>
          <a:p>
            <a:r>
              <a:rPr lang="tr-TR" sz="8000" dirty="0"/>
              <a:t>TOHUM</a:t>
            </a:r>
          </a:p>
        </p:txBody>
      </p:sp>
      <p:sp>
        <p:nvSpPr>
          <p:cNvPr id="4" name="Dikdörtgen 3">
            <a:extLst>
              <a:ext uri="{FF2B5EF4-FFF2-40B4-BE49-F238E27FC236}">
                <a16:creationId xmlns:a16="http://schemas.microsoft.com/office/drawing/2014/main" xmlns="" id="{CB7744B2-1897-A27D-81C4-8D220D1C4CF2}"/>
              </a:ext>
            </a:extLst>
          </p:cNvPr>
          <p:cNvSpPr/>
          <p:nvPr/>
        </p:nvSpPr>
        <p:spPr>
          <a:xfrm>
            <a:off x="381000" y="1025433"/>
            <a:ext cx="10850880" cy="2246769"/>
          </a:xfrm>
          <a:prstGeom prst="rect">
            <a:avLst/>
          </a:prstGeom>
        </p:spPr>
        <p:txBody>
          <a:bodyPr wrap="square">
            <a:spAutoFit/>
          </a:bodyPr>
          <a:lstStyle/>
          <a:p>
            <a:r>
              <a:rPr lang="tr-TR" sz="2800" b="1" dirty="0"/>
              <a:t>Tarımda bitkisel üretimin kaynağı ve başlangıç noktası tohumdur. Tohum için yapılan tanımların ortak noktası tohumun “canlı“ olduğu ve içinde bir “embriyo” taşıdığıdır. Kısaca tohum, bitkinin “küçük bir örneğidir” veya “uygun ortamda büyüyüp gelişerek mükemmel bir bitkiyi meydana getirebilecek bir parçasıdır”. </a:t>
            </a:r>
          </a:p>
        </p:txBody>
      </p:sp>
      <p:pic>
        <p:nvPicPr>
          <p:cNvPr id="5" name="Resim 4">
            <a:extLst>
              <a:ext uri="{FF2B5EF4-FFF2-40B4-BE49-F238E27FC236}">
                <a16:creationId xmlns:a16="http://schemas.microsoft.com/office/drawing/2014/main" xmlns="" id="{56800D5B-BD87-35A8-62DC-4D70ED86A5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3272201"/>
            <a:ext cx="5288280" cy="3742597"/>
          </a:xfrm>
          <a:prstGeom prst="rect">
            <a:avLst/>
          </a:prstGeom>
        </p:spPr>
      </p:pic>
    </p:spTree>
    <p:extLst>
      <p:ext uri="{BB962C8B-B14F-4D97-AF65-F5344CB8AC3E}">
        <p14:creationId xmlns:p14="http://schemas.microsoft.com/office/powerpoint/2010/main" val="355242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A47525-4A6D-DEF3-A325-A8C15F2344D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032AB1A-E67A-6FFF-311E-86B68774D965}"/>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147398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51F1CAB-3849-0548-2E09-C446D931B1FD}"/>
              </a:ext>
            </a:extLst>
          </p:cNvPr>
          <p:cNvSpPr>
            <a:spLocks noGrp="1"/>
          </p:cNvSpPr>
          <p:nvPr>
            <p:ph idx="1"/>
          </p:nvPr>
        </p:nvSpPr>
        <p:spPr>
          <a:xfrm>
            <a:off x="731520" y="280238"/>
            <a:ext cx="9875520" cy="3148762"/>
          </a:xfrm>
        </p:spPr>
        <p:txBody>
          <a:bodyPr>
            <a:normAutofit fontScale="85000" lnSpcReduction="20000"/>
          </a:bodyPr>
          <a:lstStyle/>
          <a:p>
            <a:pPr marL="0" indent="0">
              <a:buNone/>
            </a:pPr>
            <a:r>
              <a:rPr kumimoji="0" lang="tr-TR" sz="4000" b="0" i="0" u="none" strike="noStrike" kern="1200" cap="none" spc="0" normalizeH="0" baseline="0" noProof="0" dirty="0">
                <a:ln>
                  <a:noFill/>
                </a:ln>
                <a:solidFill>
                  <a:prstClr val="black"/>
                </a:solidFill>
                <a:effectLst/>
                <a:uLnTx/>
                <a:uFillTx/>
                <a:latin typeface="Calibri Light" panose="020F0302020204030204"/>
                <a:ea typeface="+mj-ea"/>
                <a:cs typeface="+mj-cs"/>
              </a:rPr>
              <a:t>1-ATA TOHUMU</a:t>
            </a:r>
            <a:br>
              <a:rPr kumimoji="0" lang="tr-TR" sz="4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tr-TR" sz="4000" b="0" i="0" u="none" strike="noStrike" kern="1200" cap="none" spc="0" normalizeH="0" baseline="0" noProof="0" dirty="0">
                <a:ln>
                  <a:noFill/>
                </a:ln>
                <a:solidFill>
                  <a:prstClr val="black"/>
                </a:solidFill>
                <a:effectLst/>
                <a:uLnTx/>
                <a:uFillTx/>
                <a:latin typeface="Calibri Light" panose="020F0302020204030204"/>
                <a:ea typeface="+mj-ea"/>
                <a:cs typeface="+mj-cs"/>
              </a:rPr>
              <a:t>2-HİBRİT TOHUM</a:t>
            </a:r>
            <a:br>
              <a:rPr kumimoji="0" lang="tr-TR" sz="4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tr-TR" sz="4000" b="0" i="0" u="none" strike="noStrike" kern="1200" cap="none" spc="0" normalizeH="0" baseline="0" noProof="0" dirty="0">
                <a:ln>
                  <a:noFill/>
                </a:ln>
                <a:solidFill>
                  <a:prstClr val="black"/>
                </a:solidFill>
                <a:effectLst/>
                <a:uLnTx/>
                <a:uFillTx/>
                <a:latin typeface="Calibri Light" panose="020F0302020204030204"/>
                <a:ea typeface="+mj-ea"/>
                <a:cs typeface="+mj-cs"/>
              </a:rPr>
              <a:t>3-GDO</a:t>
            </a:r>
          </a:p>
          <a:p>
            <a:pPr marL="0" indent="0">
              <a:buNone/>
            </a:pPr>
            <a:r>
              <a:rPr lang="tr-TR" b="0" i="0" dirty="0">
                <a:solidFill>
                  <a:srgbClr val="363232"/>
                </a:solidFill>
                <a:effectLst/>
                <a:latin typeface="gellix"/>
              </a:rPr>
              <a:t>ATA TOHUMU</a:t>
            </a:r>
          </a:p>
          <a:p>
            <a:pPr marL="0" indent="0">
              <a:buNone/>
            </a:pPr>
            <a:endParaRPr lang="tr-TR" b="0" i="0" dirty="0">
              <a:solidFill>
                <a:srgbClr val="363232"/>
              </a:solidFill>
              <a:effectLst/>
              <a:latin typeface="gellix"/>
            </a:endParaRPr>
          </a:p>
          <a:p>
            <a:pPr marL="0" indent="0">
              <a:buNone/>
            </a:pPr>
            <a:r>
              <a:rPr lang="tr-TR" b="0" i="0" dirty="0">
                <a:solidFill>
                  <a:srgbClr val="363232"/>
                </a:solidFill>
                <a:effectLst/>
                <a:latin typeface="gellix"/>
              </a:rPr>
              <a:t> Ata tohumunun en önemli özelliği ise laboratuvar ortamında işlenmemiş, asıl genetiğiyle oynanmamış, tamamen doğal yollarla üretilen, besin değeri yüksek </a:t>
            </a:r>
            <a:r>
              <a:rPr lang="tr-TR" b="1" i="0" dirty="0">
                <a:solidFill>
                  <a:srgbClr val="363232"/>
                </a:solidFill>
                <a:effectLst/>
                <a:latin typeface="gellix"/>
              </a:rPr>
              <a:t>organik gıdalar</a:t>
            </a:r>
            <a:r>
              <a:rPr lang="tr-TR" b="0" i="0" dirty="0">
                <a:solidFill>
                  <a:srgbClr val="363232"/>
                </a:solidFill>
                <a:effectLst/>
                <a:latin typeface="gellix"/>
              </a:rPr>
              <a:t>dan olmasıdır. Doğal haline müdahale edilmemesi, katkısız besin olması tohum üretiminin artmasına da olumlu etki sağlar. Sağlıklı yaşam açısından da önemi büyüktür.</a:t>
            </a:r>
            <a:endParaRPr lang="tr-TR" dirty="0"/>
          </a:p>
        </p:txBody>
      </p:sp>
      <p:pic>
        <p:nvPicPr>
          <p:cNvPr id="2050" name="Picture 2" descr="Ata tohumu nedir? Ata tohumu ne işe yarar? Yerli atalık tohum neden önemli  - Pratik Bilgiler Haberleri">
            <a:extLst>
              <a:ext uri="{FF2B5EF4-FFF2-40B4-BE49-F238E27FC236}">
                <a16:creationId xmlns:a16="http://schemas.microsoft.com/office/drawing/2014/main" xmlns="" id="{15C21E05-0EDF-81CD-849B-7D8F75369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0" y="3779520"/>
            <a:ext cx="391668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8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EB08B3C-574E-C84A-70A3-FD1AA8AE467A}"/>
              </a:ext>
            </a:extLst>
          </p:cNvPr>
          <p:cNvSpPr>
            <a:spLocks noGrp="1"/>
          </p:cNvSpPr>
          <p:nvPr>
            <p:ph idx="1"/>
          </p:nvPr>
        </p:nvSpPr>
        <p:spPr>
          <a:xfrm>
            <a:off x="685800" y="369411"/>
            <a:ext cx="10515600" cy="4351338"/>
          </a:xfrm>
        </p:spPr>
        <p:txBody>
          <a:bodyPr/>
          <a:lstStyle/>
          <a:p>
            <a:r>
              <a:rPr lang="tr-TR" dirty="0"/>
              <a:t>HİBRİT TOHUM</a:t>
            </a:r>
          </a:p>
          <a:p>
            <a:r>
              <a:rPr lang="tr-TR" b="0" i="0" dirty="0">
                <a:solidFill>
                  <a:srgbClr val="000000"/>
                </a:solidFill>
                <a:effectLst/>
                <a:latin typeface="Inter"/>
              </a:rPr>
              <a:t>iki tür arasındaki birleştirmeler sonucu elde edilen yavru anlamına gelir. "Melez” olarak tanımlanması da mümkündür. Aslında çiftçilerimiz yüzyıllardır bu yöntemi uygulayarak tohum yetiştiriciliğine devam etmiştir. Peki, hibrit tohum nasıl elde edilir? Cevap basit: aynı türdeki farklı iki bitkinin çaprazlanmasıyla elde edilir.</a:t>
            </a:r>
            <a:endParaRPr lang="tr-TR" dirty="0"/>
          </a:p>
        </p:txBody>
      </p:sp>
      <p:sp>
        <p:nvSpPr>
          <p:cNvPr id="4" name="AutoShape 2" descr="Hibrit Tohum, Yerli Tohum ve GDO’lu Tohum Nedir?">
            <a:extLst>
              <a:ext uri="{FF2B5EF4-FFF2-40B4-BE49-F238E27FC236}">
                <a16:creationId xmlns:a16="http://schemas.microsoft.com/office/drawing/2014/main" xmlns="" id="{8E5C3DF3-48C3-304F-185A-67B0AA6222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a:extLst>
              <a:ext uri="{FF2B5EF4-FFF2-40B4-BE49-F238E27FC236}">
                <a16:creationId xmlns:a16="http://schemas.microsoft.com/office/drawing/2014/main" xmlns="" id="{478AF056-4E38-F9EE-2882-631FB0612668}"/>
              </a:ext>
            </a:extLst>
          </p:cNvPr>
          <p:cNvPicPr>
            <a:picLocks noChangeAspect="1"/>
          </p:cNvPicPr>
          <p:nvPr/>
        </p:nvPicPr>
        <p:blipFill>
          <a:blip r:embed="rId2"/>
          <a:stretch>
            <a:fillRect/>
          </a:stretch>
        </p:blipFill>
        <p:spPr>
          <a:xfrm>
            <a:off x="2926080" y="3581400"/>
            <a:ext cx="4053840" cy="2682240"/>
          </a:xfrm>
          <a:prstGeom prst="rect">
            <a:avLst/>
          </a:prstGeom>
        </p:spPr>
      </p:pic>
    </p:spTree>
    <p:extLst>
      <p:ext uri="{BB962C8B-B14F-4D97-AF65-F5344CB8AC3E}">
        <p14:creationId xmlns:p14="http://schemas.microsoft.com/office/powerpoint/2010/main" val="404507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6154F5-5472-69F6-461D-8DBFA5C7E990}"/>
              </a:ext>
            </a:extLst>
          </p:cNvPr>
          <p:cNvSpPr>
            <a:spLocks noGrp="1"/>
          </p:cNvSpPr>
          <p:nvPr>
            <p:ph idx="1"/>
          </p:nvPr>
        </p:nvSpPr>
        <p:spPr>
          <a:xfrm>
            <a:off x="745172" y="1356360"/>
            <a:ext cx="8534400" cy="4526280"/>
          </a:xfrm>
        </p:spPr>
        <p:txBody>
          <a:bodyPr>
            <a:normAutofit fontScale="92500" lnSpcReduction="10000"/>
          </a:bodyPr>
          <a:lstStyle/>
          <a:p>
            <a:r>
              <a:rPr lang="tr-TR" b="0" i="0" dirty="0">
                <a:solidFill>
                  <a:srgbClr val="3E201F"/>
                </a:solidFill>
                <a:effectLst/>
                <a:latin typeface="Open Sans" panose="020B0606030504020204" pitchFamily="34" charset="0"/>
              </a:rPr>
              <a:t>GDO TOHUM</a:t>
            </a:r>
          </a:p>
          <a:p>
            <a:r>
              <a:rPr lang="tr-TR" b="0" i="0" dirty="0">
                <a:solidFill>
                  <a:srgbClr val="3E201F"/>
                </a:solidFill>
                <a:effectLst/>
                <a:latin typeface="Open Sans" panose="020B0606030504020204" pitchFamily="34" charset="0"/>
              </a:rPr>
              <a:t>Genetiği Değiştirilmiş Organizma anlamına gelen GDO,  biyoteknolojik yöntemler kullanılarak laboratuvar ortamında üretilmiş, tamamen yapay tohum çeşididir.</a:t>
            </a:r>
          </a:p>
          <a:p>
            <a:r>
              <a:rPr lang="tr-TR" b="0" i="0" dirty="0">
                <a:solidFill>
                  <a:srgbClr val="3E201F"/>
                </a:solidFill>
                <a:effectLst/>
                <a:latin typeface="Open Sans" panose="020B0606030504020204" pitchFamily="34" charset="0"/>
              </a:rPr>
              <a:t> Mevsim koşullarından etkilenmeyen, böceklere ve çeşitli hayvanlara karşı dayanıklı olan GDO’lu ürünlerin raf ömrü oldukça uzundur. İçindeki kimyasallar nedeniyle kolay kolay bozulmazlar. Ekildiği toprağın uzun vadede verimsizleşmesine sebep olurlar. GDO’lu üretimin yapıldığı bir alanı maalesef tekrar doğal haline dönüştürmek mümkün değildir. Kendi meyvelerinin tohumu bile tekrar ürün veremez. Örnek vermek gerekirse, GDO, üretim yapılan toprağa bir kez bulaştığında, bir hastalık gibi havaya, su kaynaklarına vb. yayılır ve içindeki kimyasallar hepsini birer zararlı maddeye dönüştürür. Maalesef tamamen sağlığa zararlı bu tohum çeşidi, ürün miktarını arttırmak için çok sık tüketilen sebze-meyve, buğday, mısır gibi gıdalarda kullanılmaktadır.</a:t>
            </a:r>
            <a:endParaRPr lang="tr-TR" dirty="0"/>
          </a:p>
        </p:txBody>
      </p:sp>
      <p:pic>
        <p:nvPicPr>
          <p:cNvPr id="3074" name="Picture 2" descr="Estetikklinik.com - GDO ve HİBRİT TOHUM NEDİR,NE DEĞİLDİR?">
            <a:extLst>
              <a:ext uri="{FF2B5EF4-FFF2-40B4-BE49-F238E27FC236}">
                <a16:creationId xmlns:a16="http://schemas.microsoft.com/office/drawing/2014/main" xmlns="" id="{98A39E02-8008-7368-1BBA-B29B1C18F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213" y="338138"/>
            <a:ext cx="3252787" cy="2633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ansgenik bitkiler (GDO'lu ürünler) - Çiftlik Dergisi">
            <a:extLst>
              <a:ext uri="{FF2B5EF4-FFF2-40B4-BE49-F238E27FC236}">
                <a16:creationId xmlns:a16="http://schemas.microsoft.com/office/drawing/2014/main" xmlns="" id="{894D904D-8C8E-6904-FE65-05A67FD33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572" y="3617597"/>
            <a:ext cx="2912428" cy="263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61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EB08E5A-5C93-1DB3-209B-D5C66DFFDAE9}"/>
              </a:ext>
            </a:extLst>
          </p:cNvPr>
          <p:cNvSpPr>
            <a:spLocks noGrp="1"/>
          </p:cNvSpPr>
          <p:nvPr>
            <p:ph idx="1"/>
          </p:nvPr>
        </p:nvSpPr>
        <p:spPr>
          <a:xfrm>
            <a:off x="684212" y="137160"/>
            <a:ext cx="8534400" cy="6522720"/>
          </a:xfrm>
        </p:spPr>
        <p:txBody>
          <a:bodyPr>
            <a:normAutofit fontScale="70000" lnSpcReduction="20000"/>
          </a:bodyPr>
          <a:lstStyle/>
          <a:p>
            <a:r>
              <a:rPr lang="tr-TR" sz="2300" b="1" dirty="0">
                <a:solidFill>
                  <a:srgbClr val="000000"/>
                </a:solidFill>
                <a:effectLst/>
              </a:rPr>
              <a:t>Yerli Tohum, Hibrit Tohum ve GDO’lu Tohum Arasındaki Temel Farklar</a:t>
            </a:r>
            <a:endParaRPr lang="tr-TR" sz="2300" b="0" dirty="0">
              <a:solidFill>
                <a:srgbClr val="000000"/>
              </a:solidFill>
              <a:effectLst/>
            </a:endParaRPr>
          </a:p>
          <a:p>
            <a:pPr>
              <a:buFont typeface="Arial" panose="020B0604020202020204" pitchFamily="34" charset="0"/>
              <a:buChar char="•"/>
            </a:pPr>
            <a:r>
              <a:rPr lang="tr-TR" sz="2300" dirty="0">
                <a:solidFill>
                  <a:srgbClr val="000000"/>
                </a:solidFill>
                <a:effectLst/>
              </a:rPr>
              <a:t>Yerli tohum, atalarımızdan kalan doğal ve genetiği değiştirilmemiş tohumdur. Hibrit tohum, aynı türdeki iki farklı bitkinin çaprazlanmasıyla elde edilir. GDO’lu tohum ise tamamen laboratuvar ortamında üretilir.</a:t>
            </a:r>
          </a:p>
          <a:p>
            <a:pPr>
              <a:buFont typeface="Arial" panose="020B0604020202020204" pitchFamily="34" charset="0"/>
              <a:buChar char="•"/>
            </a:pPr>
            <a:r>
              <a:rPr lang="tr-TR" sz="2300" dirty="0">
                <a:solidFill>
                  <a:srgbClr val="000000"/>
                </a:solidFill>
                <a:effectLst/>
              </a:rPr>
              <a:t>Hibrit tohum, ekonomik anlamda tekelleşmeye ve üretici için mali zorluğa neden olduğundan tercih edilmez; ancak GDO’lu tohumlara kıyasla daha sağlıklıdır. Hibrit tohumda yapay döllenme yöntemi kullanılırken GDO’lu tohumlara modifikasyon ve DNA değişimleri uygulanır.</a:t>
            </a:r>
          </a:p>
          <a:p>
            <a:pPr>
              <a:buFont typeface="Arial" panose="020B0604020202020204" pitchFamily="34" charset="0"/>
              <a:buChar char="•"/>
            </a:pPr>
            <a:r>
              <a:rPr lang="tr-TR" sz="2300" dirty="0">
                <a:solidFill>
                  <a:srgbClr val="000000"/>
                </a:solidFill>
                <a:effectLst/>
              </a:rPr>
              <a:t>Hibrit tohumlar gereken mevsim koşullarında ve zamanda yetiştirilmediğinden böcek ve hayvanlara karşı dayanıksızdır. Bu nedenle böcek ilacı ve kimyasallar hibrit tohumlarda sıklıkla kullanılır. GDO’lu tohumlara göre daha sağlıklı dense de, kimyasalların kullanılması hibrit tohumu zararlı kılan birkaç öğeden biridir.</a:t>
            </a:r>
          </a:p>
          <a:p>
            <a:pPr>
              <a:buFont typeface="Arial" panose="020B0604020202020204" pitchFamily="34" charset="0"/>
              <a:buChar char="•"/>
            </a:pPr>
            <a:r>
              <a:rPr lang="tr-TR" sz="2300" dirty="0">
                <a:solidFill>
                  <a:srgbClr val="000000"/>
                </a:solidFill>
                <a:effectLst/>
              </a:rPr>
              <a:t>Yerli tohum yüksek verime sahiptir. Aynı tohumu verdiğinden yıllarca kullanılabilir ve devamlı ürün yetiştiriciliği sağlanabilir. Hibrit tohumda istenilen tohumu almak genellikle zordur; böylelikle üretici her sene yeniden tohum almak zorundadır.</a:t>
            </a:r>
          </a:p>
          <a:p>
            <a:pPr>
              <a:buFont typeface="Arial" panose="020B0604020202020204" pitchFamily="34" charset="0"/>
              <a:buChar char="•"/>
            </a:pPr>
            <a:r>
              <a:rPr lang="tr-TR" sz="2300" dirty="0">
                <a:solidFill>
                  <a:srgbClr val="000000"/>
                </a:solidFill>
                <a:effectLst/>
              </a:rPr>
              <a:t>Yerli tohumdan üretilen ürünler, belirli zaman aralığında tüketilmelidir. Raf ömrü kısadır çünkü bu ürünler tamamen organik ve doğaldır. GDO’lu ürünler uzun raf ömrüne sahiptir; ancak insan ve çevre sağlığı açısından tercih edilmemelidir.</a:t>
            </a:r>
          </a:p>
          <a:p>
            <a:pPr>
              <a:buFont typeface="Arial" panose="020B0604020202020204" pitchFamily="34" charset="0"/>
              <a:buChar char="•"/>
            </a:pPr>
            <a:r>
              <a:rPr lang="tr-TR" sz="2300" dirty="0">
                <a:solidFill>
                  <a:srgbClr val="000000"/>
                </a:solidFill>
                <a:effectLst/>
              </a:rPr>
              <a:t>Saydığımız üç tohum arasından en zengin mineral, lif, protein gibi yararlı içeriklere sahip tohum: yerli </a:t>
            </a:r>
            <a:r>
              <a:rPr lang="tr-TR" sz="2300" dirty="0" err="1">
                <a:solidFill>
                  <a:srgbClr val="000000"/>
                </a:solidFill>
                <a:effectLst/>
              </a:rPr>
              <a:t>tohumdur.Atalık</a:t>
            </a:r>
            <a:r>
              <a:rPr lang="tr-TR" sz="2300" dirty="0">
                <a:solidFill>
                  <a:srgbClr val="000000"/>
                </a:solidFill>
                <a:effectLst/>
              </a:rPr>
              <a:t> tohum olarak da bilinen bu tohum zengin içeriğe sahiptir.</a:t>
            </a:r>
          </a:p>
          <a:p>
            <a:pPr>
              <a:buFont typeface="Arial" panose="020B0604020202020204" pitchFamily="34" charset="0"/>
              <a:buChar char="•"/>
            </a:pPr>
            <a:r>
              <a:rPr lang="tr-TR" sz="2300" dirty="0">
                <a:solidFill>
                  <a:srgbClr val="000000"/>
                </a:solidFill>
                <a:effectLst/>
              </a:rPr>
              <a:t>GDO’lu tohumlar ekosistemin düzenini bozarak kalıcı problemlere yol açabilir. Hem doğa hem insan sağlığı için tercih edilmesi ve üretilmesi gereken tohum yerli tohumdur.</a:t>
            </a:r>
          </a:p>
          <a:p>
            <a:pPr>
              <a:buFont typeface="Arial" panose="020B0604020202020204" pitchFamily="34" charset="0"/>
              <a:buChar char="•"/>
            </a:pPr>
            <a:endParaRPr lang="tr-TR" sz="2000" dirty="0">
              <a:solidFill>
                <a:srgbClr val="000000"/>
              </a:solidFill>
              <a:effectLst/>
            </a:endParaRPr>
          </a:p>
          <a:p>
            <a:endParaRPr lang="tr-TR" dirty="0"/>
          </a:p>
        </p:txBody>
      </p:sp>
      <p:pic>
        <p:nvPicPr>
          <p:cNvPr id="4" name="Resim 3">
            <a:extLst>
              <a:ext uri="{FF2B5EF4-FFF2-40B4-BE49-F238E27FC236}">
                <a16:creationId xmlns:a16="http://schemas.microsoft.com/office/drawing/2014/main" xmlns="" id="{8A3D84D7-8AF4-5C61-1FB5-00174935F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840" y="381000"/>
            <a:ext cx="2194560" cy="22250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4267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A1B2C75A-DB85-003F-E7E2-E076165942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9444" y="320040"/>
            <a:ext cx="1669698" cy="3614738"/>
          </a:xfrm>
          <a:prstGeom prst="rect">
            <a:avLst/>
          </a:prstGeom>
          <a:ln>
            <a:noFill/>
          </a:ln>
          <a:effectLst>
            <a:softEdge rad="112500"/>
          </a:effectLst>
        </p:spPr>
      </p:pic>
      <p:sp>
        <p:nvSpPr>
          <p:cNvPr id="5" name="Dikdörtgen 4">
            <a:extLst>
              <a:ext uri="{FF2B5EF4-FFF2-40B4-BE49-F238E27FC236}">
                <a16:creationId xmlns:a16="http://schemas.microsoft.com/office/drawing/2014/main" xmlns="" id="{E1AF7D25-A211-7AFE-C534-1A9FC15900A9}"/>
              </a:ext>
            </a:extLst>
          </p:cNvPr>
          <p:cNvSpPr/>
          <p:nvPr/>
        </p:nvSpPr>
        <p:spPr>
          <a:xfrm>
            <a:off x="2599508" y="148046"/>
            <a:ext cx="3801291" cy="4524315"/>
          </a:xfrm>
          <a:prstGeom prst="rect">
            <a:avLst/>
          </a:prstGeom>
        </p:spPr>
        <p:txBody>
          <a:bodyPr wrap="square">
            <a:spAutoFit/>
          </a:bodyPr>
          <a:lstStyle/>
          <a:p>
            <a:pPr algn="ctr"/>
            <a:r>
              <a:rPr lang="tr-TR" b="1" i="1" dirty="0"/>
              <a:t> Yerel ürünlerin ve tohumlarının korunarak gelecek nesillere aktarılması, çocuklarımızın daha iyi beslenebilmeleri ve bazı yerel geleneklerin devam ettirilmesi bakımından önemlidir. Bu şekilde kültürümüz, sağlığımız, çevremiz ve geleceğimiz de koruma altına alınmış olacaktır. Tohumlarımız geleceğin teminatıdır. Her dönemde altından daha değerlidir, zira kaybolan tohumlarımızın ve bunlarla birlikte yok olan lezzetlerin geri getirilmesi mümkün değildir.</a:t>
            </a:r>
          </a:p>
        </p:txBody>
      </p:sp>
      <p:pic>
        <p:nvPicPr>
          <p:cNvPr id="6" name="Resim 5">
            <a:extLst>
              <a:ext uri="{FF2B5EF4-FFF2-40B4-BE49-F238E27FC236}">
                <a16:creationId xmlns:a16="http://schemas.microsoft.com/office/drawing/2014/main" xmlns="" id="{4BD4ABB4-BEB2-C9FF-E143-2CC92B94D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668" y="320040"/>
            <a:ext cx="3167807" cy="3733800"/>
          </a:xfrm>
          <a:prstGeom prst="rect">
            <a:avLst/>
          </a:prstGeom>
          <a:ln>
            <a:noFill/>
          </a:ln>
          <a:effectLst>
            <a:softEdge rad="112500"/>
          </a:effectLst>
        </p:spPr>
      </p:pic>
    </p:spTree>
    <p:extLst>
      <p:ext uri="{BB962C8B-B14F-4D97-AF65-F5344CB8AC3E}">
        <p14:creationId xmlns:p14="http://schemas.microsoft.com/office/powerpoint/2010/main" val="272406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DO'lu 16 tohuma sertifika verildi – Özgür Denizli">
            <a:extLst>
              <a:ext uri="{FF2B5EF4-FFF2-40B4-BE49-F238E27FC236}">
                <a16:creationId xmlns:a16="http://schemas.microsoft.com/office/drawing/2014/main" xmlns="" id="{1F827B94-BFB1-606C-438B-D6EE103130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998" y="411480"/>
            <a:ext cx="5466189" cy="36147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hum GDO Genetik">
            <a:extLst>
              <a:ext uri="{FF2B5EF4-FFF2-40B4-BE49-F238E27FC236}">
                <a16:creationId xmlns:a16="http://schemas.microsoft.com/office/drawing/2014/main" xmlns="" id="{DB2B445F-5DA3-2E2D-72E6-89DB6EA2D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393" y="411480"/>
            <a:ext cx="4144327" cy="36147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DO NEDİR? Bir canlının gen diziliminin değiştirilmesi ya da ona kendi  doğasında bulunmayan bambaşka bir karakter kazandırılması yoluyla elde  edilen canlı. - ppt video online indir">
            <a:extLst>
              <a:ext uri="{FF2B5EF4-FFF2-40B4-BE49-F238E27FC236}">
                <a16:creationId xmlns:a16="http://schemas.microsoft.com/office/drawing/2014/main" xmlns="" id="{6823A521-5BA7-A373-80AB-7725695F6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12" y="4145280"/>
            <a:ext cx="3153728" cy="254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4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757FDC9D-20CE-EF43-A4C5-DF7CFEB53D0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9444" y="457200"/>
            <a:ext cx="1669698" cy="4587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Resim 4">
            <a:extLst>
              <a:ext uri="{FF2B5EF4-FFF2-40B4-BE49-F238E27FC236}">
                <a16:creationId xmlns:a16="http://schemas.microsoft.com/office/drawing/2014/main" xmlns="" id="{1CD12241-57F7-8E2D-E89A-6C0EDEA01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539" y="1"/>
            <a:ext cx="3167807" cy="5608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Resim 5">
            <a:extLst>
              <a:ext uri="{FF2B5EF4-FFF2-40B4-BE49-F238E27FC236}">
                <a16:creationId xmlns:a16="http://schemas.microsoft.com/office/drawing/2014/main" xmlns="" id="{C5E4DB44-10CC-B765-DEE5-EBA7F83C5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749" y="137159"/>
            <a:ext cx="3167807" cy="5471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6435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4CBDCB38-55DE-5EC5-E1B1-0DC7EAB462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6440" y="685800"/>
            <a:ext cx="5529945" cy="3614738"/>
          </a:xfrm>
          <a:prstGeom prst="rect">
            <a:avLst/>
          </a:prstGeom>
        </p:spPr>
      </p:pic>
      <p:sp>
        <p:nvSpPr>
          <p:cNvPr id="5" name="Başlık 4">
            <a:extLst>
              <a:ext uri="{FF2B5EF4-FFF2-40B4-BE49-F238E27FC236}">
                <a16:creationId xmlns:a16="http://schemas.microsoft.com/office/drawing/2014/main" xmlns="" id="{DA7F48F1-D883-CE2D-85EF-94DC27078A5E}"/>
              </a:ext>
            </a:extLst>
          </p:cNvPr>
          <p:cNvSpPr txBox="1">
            <a:spLocks noGrp="1"/>
          </p:cNvSpPr>
          <p:nvPr>
            <p:ph type="title"/>
          </p:nvPr>
        </p:nvSpPr>
        <p:spPr>
          <a:xfrm>
            <a:off x="684213" y="4487863"/>
            <a:ext cx="8534400" cy="1506537"/>
          </a:xfrm>
          <a:prstGeom prst="rect">
            <a:avLst/>
          </a:prstGeom>
          <a:noFill/>
        </p:spPr>
        <p:txBody>
          <a:bodyPr wrap="square" rtlCol="0">
            <a:spAutoFit/>
          </a:bodyPr>
          <a:lstStyle/>
          <a:p>
            <a:pPr algn="ctr"/>
            <a:r>
              <a:rPr lang="tr-TR" sz="3200" b="1" dirty="0">
                <a:solidFill>
                  <a:schemeClr val="accent6">
                    <a:lumMod val="75000"/>
                  </a:schemeClr>
                </a:solidFill>
              </a:rPr>
              <a:t>HER TOHUM BİR FİDANIN HABERCİSİDİR</a:t>
            </a:r>
          </a:p>
        </p:txBody>
      </p:sp>
    </p:spTree>
    <p:extLst>
      <p:ext uri="{BB962C8B-B14F-4D97-AF65-F5344CB8AC3E}">
        <p14:creationId xmlns:p14="http://schemas.microsoft.com/office/powerpoint/2010/main" val="1578080859"/>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64</TotalTime>
  <Words>429</Words>
  <Application>Microsoft Office PowerPoint</Application>
  <PresentationFormat>Özel</PresentationFormat>
  <Paragraphs>21</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Dilim</vt:lpstr>
      <vt:lpstr>TOHUM</vt:lpstr>
      <vt:lpstr>PowerPoint Sunusu</vt:lpstr>
      <vt:lpstr>PowerPoint Sunusu</vt:lpstr>
      <vt:lpstr>PowerPoint Sunusu</vt:lpstr>
      <vt:lpstr>PowerPoint Sunusu</vt:lpstr>
      <vt:lpstr>PowerPoint Sunusu</vt:lpstr>
      <vt:lpstr>PowerPoint Sunusu</vt:lpstr>
      <vt:lpstr>PowerPoint Sunusu</vt:lpstr>
      <vt:lpstr>HER TOHUM BİR FİDANIN HABERCİSİDİR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TOHUM</dc:title>
  <dc:creator>akaykamiloglu@gmail.com</dc:creator>
  <cp:lastModifiedBy>Caspeer</cp:lastModifiedBy>
  <cp:revision>3</cp:revision>
  <dcterms:created xsi:type="dcterms:W3CDTF">2023-04-19T06:45:49Z</dcterms:created>
  <dcterms:modified xsi:type="dcterms:W3CDTF">2023-04-19T14:32:11Z</dcterms:modified>
</cp:coreProperties>
</file>